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1448-E7FC-49A8-A51B-3F881643F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621800-52B5-4C9A-B1A6-89A79597C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8C531-6745-40CF-A526-16AEEB172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7731C-1F8F-48D8-BBF9-AC9FF3709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D5721-DC26-442E-97F8-DA7091CBB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579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7125-1064-49C5-8444-C14CBDD6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DB952C-9C9D-47A5-AE4A-5BC760D83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4D891-95C4-4086-B180-4E1122F7E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BCFA3-D569-4CF4-B822-35256496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2488C-BB90-4115-ABBA-BD142751A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67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DAB798-9795-425C-969C-0D2BE6E0A1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0AAE1-7019-4A2E-B8BC-42C2D9F88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8C128-3750-4686-8F6D-E67F846DB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2A137-BDAF-4050-84B5-4D2E3BDC1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A4384-DEB2-4B2B-9AB4-F87408AE6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051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864B-E295-43E9-9CDA-3206A6F7E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F9930-3EBF-4D60-A15D-95DCDB91B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A3BB0-230C-44BC-8141-A619D0F39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A7640-40A9-4B3A-A5D6-156C2F7B6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9E057-E866-4206-B86D-C0F084CFC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92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C7E90-A001-4E59-8E2F-3255C4EE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244CF0-CB08-480C-B312-879E7C87B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91D91-F69B-402E-A11B-EA154BB8C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A1920-888C-4247-BAB1-E1EF8AA69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0FD93-84AA-4CB8-B3CB-7E84BBBA0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5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1BB2-9562-4679-9E1B-FED2045EF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7E340-5793-434B-B248-627C17D694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D947CF-80D1-49FE-A68C-ACEE890D4F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364425-2BCF-469E-ACCF-B34302301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F5B88-403F-46B9-95B9-A6F6E30A9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1A156E-200E-4CBC-A7CF-4D39EC362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9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1035B-A632-40CA-A5A4-E49B806B1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99AC9-F967-42BE-BC9A-3305F1A76F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823AF-3B07-481D-9FD7-BEDCD3FE6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2C3840-9B86-401C-B1A1-8ABB27D420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51BD17-6DB7-4395-9EC5-95F0F806D3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8A5E1D-AB69-49FA-A231-59C63D606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239F81-ECC3-475C-BD23-63DA66608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8C2A4B-4835-48F9-9B8D-8A4849B0E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03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232A0-6D07-4A10-BEBC-6688EB3AA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93C2B9-F71F-4E4A-A993-006AD5253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E50B72-C35A-491B-B724-37CFC8D61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341C70-0F85-40C9-A388-DCCB86A7C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0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601E44-51D6-422E-B2DF-9F626FEED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EF811A-F1E1-45D2-93BA-AB842B61B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12FFF-CF4D-4DA4-A68C-46D0D5120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232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58E57-8FD8-4D20-8A3A-C46F6623F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2D994-0C91-4125-A775-A707AA567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828B4E-E046-4FE2-B5C2-9AC972648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ADF46-4A94-4742-BD68-9E9961D67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352F9-FAC6-4FEF-9966-218385CB0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84A78-B596-46B1-A005-92422040F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2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F6184-7A9D-4CF6-AAD2-DB1810DB4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4BA212-C67D-4775-9098-B01490951F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180E10-7110-4753-A623-EA5EB3F01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1C5A7B-E7CE-44AA-A525-38F84CEC6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8D50F1-9473-4F44-BECC-580350582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FF49-23AD-4ADD-8D8F-50FF0B542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44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80AE37-BCAB-4DEE-AB91-A104A0650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D8F0F-0DEF-4694-8330-A4E400D6C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A0467-CD07-4C51-A2BD-6B062D8426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EEC8B-5E2F-41DD-8701-B097C76AEB44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47820-A7B7-4145-B042-B05A556DAF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D1655-2F89-4A35-9E36-5239F9948E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A4E4E-0623-4380-B58E-E1D834EC9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8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3728E-73C8-4379-A729-D69A023D7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57" y="655783"/>
            <a:ext cx="5600700" cy="18577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cs typeface="DilleniaUPC" panose="020B0502040204020203" pitchFamily="18" charset="-34"/>
              </a:rPr>
              <a:t>OpenMV H7 Plus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832F003-FCA6-4CFB-A2EA-308F3AA25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498" y="4344448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OpenMV Cam H7 Plus">
            <a:extLst>
              <a:ext uri="{FF2B5EF4-FFF2-40B4-BE49-F238E27FC236}">
                <a16:creationId xmlns:a16="http://schemas.microsoft.com/office/drawing/2014/main" id="{94E014C4-DF9A-4ED1-980C-58306F0B956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4" r="5962" b="1"/>
          <a:stretch/>
        </p:blipFill>
        <p:spPr bwMode="auto">
          <a:xfrm>
            <a:off x="6737170" y="637762"/>
            <a:ext cx="4811351" cy="5576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B8BB11-9AB7-4EE8-9294-3C0CAA0201BD}"/>
              </a:ext>
            </a:extLst>
          </p:cNvPr>
          <p:cNvSpPr txBox="1"/>
          <p:nvPr/>
        </p:nvSpPr>
        <p:spPr>
          <a:xfrm>
            <a:off x="261257" y="5254752"/>
            <a:ext cx="5600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Low power camera module with on-board STM32 M7 cortex MCU which allows us to implement applications using machine vision in the real world. </a:t>
            </a:r>
          </a:p>
        </p:txBody>
      </p:sp>
    </p:spTree>
    <p:extLst>
      <p:ext uri="{BB962C8B-B14F-4D97-AF65-F5344CB8AC3E}">
        <p14:creationId xmlns:p14="http://schemas.microsoft.com/office/powerpoint/2010/main" val="1116613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5C3671-87BE-46C0-A3A2-DE07ADB91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080" y="1348036"/>
            <a:ext cx="10023398" cy="857894"/>
          </a:xfrm>
        </p:spPr>
        <p:txBody>
          <a:bodyPr>
            <a:normAutofit/>
          </a:bodyPr>
          <a:lstStyle/>
          <a:p>
            <a:pPr>
              <a:lnSpc>
                <a:spcPts val="500"/>
              </a:lnSpc>
            </a:pP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Edge Impulse</a:t>
            </a: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1800" dirty="0">
                <a:solidFill>
                  <a:srgbClr val="FFFFFF"/>
                </a:solidFill>
              </a:rPr>
              <a:t>Leading development platform for machine learning on edge devices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177F41A-0CE4-4963-9FE1-FC5570128E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358234"/>
              </p:ext>
            </p:extLst>
          </p:nvPr>
        </p:nvGraphicFramePr>
        <p:xfrm>
          <a:off x="1166153" y="2987442"/>
          <a:ext cx="9859693" cy="28194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3509">
                  <a:extLst>
                    <a:ext uri="{9D8B030D-6E8A-4147-A177-3AD203B41FA5}">
                      <a16:colId xmlns:a16="http://schemas.microsoft.com/office/drawing/2014/main" val="397748475"/>
                    </a:ext>
                  </a:extLst>
                </a:gridCol>
                <a:gridCol w="3338819">
                  <a:extLst>
                    <a:ext uri="{9D8B030D-6E8A-4147-A177-3AD203B41FA5}">
                      <a16:colId xmlns:a16="http://schemas.microsoft.com/office/drawing/2014/main" val="1950884149"/>
                    </a:ext>
                  </a:extLst>
                </a:gridCol>
                <a:gridCol w="3467365">
                  <a:extLst>
                    <a:ext uri="{9D8B030D-6E8A-4147-A177-3AD203B41FA5}">
                      <a16:colId xmlns:a16="http://schemas.microsoft.com/office/drawing/2014/main" val="3207803073"/>
                    </a:ext>
                  </a:extLst>
                </a:gridCol>
              </a:tblGrid>
              <a:tr h="2397335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chemeClr val="tx1"/>
                          </a:solidFill>
                        </a:rPr>
                        <a:t>Acquire Data</a:t>
                      </a:r>
                      <a:endParaRPr lang="en-US" sz="17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17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Capture data from the </a:t>
                      </a:r>
                      <a:r>
                        <a:rPr lang="en-US" sz="1700" b="0" dirty="0" err="1">
                          <a:solidFill>
                            <a:schemeClr val="tx1"/>
                          </a:solidFill>
                        </a:rPr>
                        <a:t>openMV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 camera module using the OpenMV IDE and upload images to Edge Impulse</a:t>
                      </a:r>
                    </a:p>
                    <a:p>
                      <a:pPr algn="ctr"/>
                      <a:endParaRPr lang="en-US" sz="1700" b="0" dirty="0">
                        <a:solidFill>
                          <a:schemeClr val="tx1"/>
                        </a:solidFill>
                      </a:endParaRPr>
                    </a:p>
                  </a:txBody>
                  <a:tcPr marL="84413" marR="84413" marT="42207" marB="42207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chemeClr val="tx1"/>
                          </a:solidFill>
                        </a:rPr>
                        <a:t>Design  an Impulse</a:t>
                      </a:r>
                    </a:p>
                    <a:p>
                      <a:pPr algn="ctr"/>
                      <a:endParaRPr lang="en-US" sz="17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This stage teaches the model to interpret previously unseen data, based on historical data. </a:t>
                      </a:r>
                    </a:p>
                    <a:p>
                      <a:pPr algn="ctr"/>
                      <a:endParaRPr lang="en-US" sz="17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Use transfer learning on </a:t>
                      </a:r>
                    </a:p>
                    <a:p>
                      <a:pPr algn="ctr"/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processed data. </a:t>
                      </a:r>
                    </a:p>
                  </a:txBody>
                  <a:tcPr marL="84413" marR="84413" marT="42207" marB="42207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chemeClr val="tx1"/>
                          </a:solidFill>
                        </a:rPr>
                        <a:t>Deploy </a:t>
                      </a:r>
                    </a:p>
                    <a:p>
                      <a:pPr algn="ctr"/>
                      <a:endParaRPr lang="en-US" sz="17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Create a library of optimized source code for  C++ or Arduino Applications. Also builds firmware, a ready-to-go binary for the OpenMV which contains labeled data and a TensorFlow Lite model</a:t>
                      </a:r>
                    </a:p>
                  </a:txBody>
                  <a:tcPr marL="84413" marR="84413" marT="42207" marB="42207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67207"/>
                  </a:ext>
                </a:extLst>
              </a:tr>
              <a:tr h="422066">
                <a:tc>
                  <a:txBody>
                    <a:bodyPr/>
                    <a:lstStyle/>
                    <a:p>
                      <a:pPr algn="ctr"/>
                      <a:endParaRPr lang="en-US" sz="1700">
                        <a:solidFill>
                          <a:schemeClr val="tx1"/>
                        </a:solidFill>
                      </a:endParaRPr>
                    </a:p>
                  </a:txBody>
                  <a:tcPr marL="84413" marR="84413" marT="42207" marB="42207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700">
                        <a:solidFill>
                          <a:schemeClr val="tx1"/>
                        </a:solidFill>
                      </a:endParaRPr>
                    </a:p>
                  </a:txBody>
                  <a:tcPr marL="84413" marR="84413" marT="42207" marB="42207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700" dirty="0">
                        <a:solidFill>
                          <a:schemeClr val="tx1"/>
                        </a:solidFill>
                      </a:endParaRPr>
                    </a:p>
                  </a:txBody>
                  <a:tcPr marL="84413" marR="84413" marT="42207" marB="42207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733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9094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3763ADD-4603-4487-A840-58DEA160C5C7}"/>
              </a:ext>
            </a:extLst>
          </p:cNvPr>
          <p:cNvSpPr txBox="1">
            <a:spLocks/>
          </p:cNvSpPr>
          <p:nvPr/>
        </p:nvSpPr>
        <p:spPr>
          <a:xfrm>
            <a:off x="838200" y="704088"/>
            <a:ext cx="3529953" cy="2980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Stats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9987DA-A5EC-4EAB-B341-305BAE8F99BF}"/>
              </a:ext>
            </a:extLst>
          </p:cNvPr>
          <p:cNvSpPr txBox="1">
            <a:spLocks/>
          </p:cNvSpPr>
          <p:nvPr/>
        </p:nvSpPr>
        <p:spPr>
          <a:xfrm>
            <a:off x="6212410" y="704087"/>
            <a:ext cx="5135293" cy="5891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dirty="0"/>
              <a:t>Training set contained 131 96x96 images</a:t>
            </a:r>
          </a:p>
          <a:p>
            <a:r>
              <a:rPr lang="en-US" sz="1500" b="1" dirty="0"/>
              <a:t>“Ball” and “Unknown” output features – labels</a:t>
            </a:r>
          </a:p>
          <a:p>
            <a:r>
              <a:rPr lang="en-US" sz="1500" b="1" dirty="0"/>
              <a:t>Transfer learning (no NN </a:t>
            </a:r>
            <a:r>
              <a:rPr lang="en-US" sz="1500" b="1" dirty="0" err="1"/>
              <a:t>Keras</a:t>
            </a:r>
            <a:r>
              <a:rPr lang="en-US" sz="1500" b="1" dirty="0"/>
              <a:t> or Regression </a:t>
            </a:r>
            <a:r>
              <a:rPr lang="en-US" sz="1500" b="1" dirty="0" err="1"/>
              <a:t>Keras</a:t>
            </a:r>
            <a:r>
              <a:rPr lang="en-US" sz="1500" b="1" dirty="0"/>
              <a:t>)</a:t>
            </a:r>
          </a:p>
          <a:p>
            <a:r>
              <a:rPr lang="en-US" sz="1500" b="1" dirty="0"/>
              <a:t>Color depth – RGB</a:t>
            </a:r>
          </a:p>
          <a:p>
            <a:r>
              <a:rPr lang="en-US" sz="1500" b="1" dirty="0"/>
              <a:t>100 training cycles</a:t>
            </a:r>
          </a:p>
          <a:p>
            <a:r>
              <a:rPr lang="en-US" sz="1500" b="1" dirty="0"/>
              <a:t>0.0005 learning rate</a:t>
            </a:r>
          </a:p>
          <a:p>
            <a:r>
              <a:rPr lang="en-US" sz="1500" b="1" dirty="0"/>
              <a:t>Data augmentation (takes 30 images and cuts and reverses them into 1000s of images to train with)</a:t>
            </a:r>
          </a:p>
          <a:p>
            <a:r>
              <a:rPr lang="en-US" sz="1500" b="1" dirty="0"/>
              <a:t>Minimum confidence rating : 0.8</a:t>
            </a:r>
          </a:p>
          <a:p>
            <a:r>
              <a:rPr lang="en-US" sz="1500" b="1" dirty="0"/>
              <a:t>MobileNetV2 0.05 pre-trained multi-layer CNN for classifying images.</a:t>
            </a:r>
          </a:p>
          <a:p>
            <a:r>
              <a:rPr lang="en-US" sz="1500" b="1" dirty="0"/>
              <a:t>Accuracy 89.5%</a:t>
            </a:r>
          </a:p>
          <a:p>
            <a:r>
              <a:rPr lang="en-US" sz="1500" b="1" dirty="0"/>
              <a:t>Loss 0.32</a:t>
            </a:r>
          </a:p>
          <a:p>
            <a:r>
              <a:rPr lang="en-US" sz="1500" b="1" dirty="0"/>
              <a:t>On device inference time 495ms</a:t>
            </a:r>
          </a:p>
          <a:p>
            <a:r>
              <a:rPr lang="en-US" sz="1500" b="1" dirty="0"/>
              <a:t>Peak RAM usage 925.5K</a:t>
            </a:r>
          </a:p>
          <a:p>
            <a:r>
              <a:rPr lang="en-US" sz="1500" b="1" dirty="0"/>
              <a:t>ROM usage 259.9K</a:t>
            </a:r>
          </a:p>
          <a:p>
            <a:r>
              <a:rPr lang="en-US" sz="1500" b="1" dirty="0"/>
              <a:t>Rolling shutter camera</a:t>
            </a:r>
          </a:p>
          <a:p>
            <a:r>
              <a:rPr lang="en-US" sz="1500" b="1" dirty="0"/>
              <a:t>7 fps</a:t>
            </a:r>
          </a:p>
          <a:p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66479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ndicam 2021-07-09 14-24-18-540_Trim">
            <a:hlinkClick r:id="" action="ppaction://media"/>
            <a:extLst>
              <a:ext uri="{FF2B5EF4-FFF2-40B4-BE49-F238E27FC236}">
                <a16:creationId xmlns:a16="http://schemas.microsoft.com/office/drawing/2014/main" id="{A8F3B93A-75DB-482F-88F8-AA40B781C6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5672" y="468055"/>
            <a:ext cx="11420651" cy="6195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AA221A-82FD-4532-A2D6-8DC6AD3C0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73" y="0"/>
            <a:ext cx="11420651" cy="48703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600" kern="1200" dirty="0"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DD026814-B290-4775-97F8-11409BB6174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31C9642D-2DC8-4FDA-9233-B2D0B6282E63}"/>
              </a:ext>
            </a:extLst>
          </p:cNvPr>
          <p:cNvSpPr/>
          <p:nvPr/>
        </p:nvSpPr>
        <p:spPr>
          <a:xfrm>
            <a:off x="2758362" y="6010926"/>
            <a:ext cx="1335466" cy="184776"/>
          </a:xfrm>
          <a:prstGeom prst="lef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013F54-8547-493E-B313-87098B0B534E}"/>
              </a:ext>
            </a:extLst>
          </p:cNvPr>
          <p:cNvSpPr txBox="1"/>
          <p:nvPr/>
        </p:nvSpPr>
        <p:spPr>
          <a:xfrm>
            <a:off x="4269996" y="5687760"/>
            <a:ext cx="978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Ball = 1</a:t>
            </a:r>
          </a:p>
          <a:p>
            <a:r>
              <a:rPr lang="en-US" dirty="0">
                <a:solidFill>
                  <a:schemeClr val="bg1"/>
                </a:solidFill>
              </a:rPr>
              <a:t>Success!</a:t>
            </a:r>
          </a:p>
        </p:txBody>
      </p:sp>
    </p:spTree>
    <p:extLst>
      <p:ext uri="{BB962C8B-B14F-4D97-AF65-F5344CB8AC3E}">
        <p14:creationId xmlns:p14="http://schemas.microsoft.com/office/powerpoint/2010/main" val="48882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221</Words>
  <Application>Microsoft Office PowerPoint</Application>
  <PresentationFormat>Widescreen</PresentationFormat>
  <Paragraphs>35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OpenMV H7 Plus </vt:lpstr>
      <vt:lpstr> Edge Impulse    Leading development platform for machine learning on edge devices </vt:lpstr>
      <vt:lpstr>PowerPoint Presentation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West, Mary</dc:creator>
  <cp:lastModifiedBy>Mary West</cp:lastModifiedBy>
  <cp:revision>11</cp:revision>
  <dcterms:created xsi:type="dcterms:W3CDTF">2021-07-09T18:19:37Z</dcterms:created>
  <dcterms:modified xsi:type="dcterms:W3CDTF">2021-07-09T21:17:21Z</dcterms:modified>
</cp:coreProperties>
</file>

<file path=docProps/thumbnail.jpeg>
</file>